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4" r:id="rId4"/>
    <p:sldId id="267" r:id="rId5"/>
    <p:sldId id="296" r:id="rId6"/>
    <p:sldId id="299" r:id="rId7"/>
    <p:sldId id="280" r:id="rId8"/>
    <p:sldId id="291" r:id="rId9"/>
    <p:sldId id="290" r:id="rId10"/>
    <p:sldId id="302" r:id="rId11"/>
    <p:sldId id="308" r:id="rId12"/>
    <p:sldId id="305" r:id="rId13"/>
    <p:sldId id="312" r:id="rId14"/>
    <p:sldId id="318" r:id="rId15"/>
    <p:sldId id="319" r:id="rId16"/>
    <p:sldId id="303" r:id="rId17"/>
    <p:sldId id="304" r:id="rId18"/>
    <p:sldId id="306" r:id="rId19"/>
    <p:sldId id="315" r:id="rId20"/>
    <p:sldId id="313" r:id="rId21"/>
    <p:sldId id="316" r:id="rId22"/>
    <p:sldId id="307" r:id="rId23"/>
    <p:sldId id="26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289"/>
    <a:srgbClr val="D0402E"/>
    <a:srgbClr val="222B89"/>
    <a:srgbClr val="BE5F33"/>
    <a:srgbClr val="4F384B"/>
    <a:srgbClr val="5F3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70"/>
    <p:restoredTop sz="94644"/>
  </p:normalViewPr>
  <p:slideViewPr>
    <p:cSldViewPr snapToGrid="0" snapToObjects="1">
      <p:cViewPr varScale="1">
        <p:scale>
          <a:sx n="202" d="100"/>
          <a:sy n="202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altLang="zh-CN" dirty="0"/>
              <a:t>execution time</a:t>
            </a:r>
            <a:r>
              <a:rPr lang="en-US" altLang="zh-CN" dirty="0"/>
              <a:t>(ns)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无混淆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10次</c:v>
                </c:pt>
                <c:pt idx="1">
                  <c:v>100次</c:v>
                </c:pt>
                <c:pt idx="2">
                  <c:v>1000次</c:v>
                </c:pt>
                <c:pt idx="3">
                  <c:v>10000次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</c:v>
                </c:pt>
                <c:pt idx="1">
                  <c:v>146</c:v>
                </c:pt>
                <c:pt idx="2">
                  <c:v>1603</c:v>
                </c:pt>
                <c:pt idx="3">
                  <c:v>14474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A4-974B-B3CC-E2141BD389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一级强度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10次</c:v>
                </c:pt>
                <c:pt idx="1">
                  <c:v>100次</c:v>
                </c:pt>
                <c:pt idx="2">
                  <c:v>1000次</c:v>
                </c:pt>
                <c:pt idx="3">
                  <c:v>10000次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35</c:v>
                </c:pt>
                <c:pt idx="1">
                  <c:v>293</c:v>
                </c:pt>
                <c:pt idx="2">
                  <c:v>2658</c:v>
                </c:pt>
                <c:pt idx="3">
                  <c:v>25452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A4-974B-B3CC-E2141BD3896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二级强度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10次</c:v>
                </c:pt>
                <c:pt idx="1">
                  <c:v>100次</c:v>
                </c:pt>
                <c:pt idx="2">
                  <c:v>1000次</c:v>
                </c:pt>
                <c:pt idx="3">
                  <c:v>10000次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165</c:v>
                </c:pt>
                <c:pt idx="1">
                  <c:v>373</c:v>
                </c:pt>
                <c:pt idx="2">
                  <c:v>3126</c:v>
                </c:pt>
                <c:pt idx="3">
                  <c:v>29167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A4-974B-B3CC-E2141BD3896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三级强度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10次</c:v>
                </c:pt>
                <c:pt idx="1">
                  <c:v>100次</c:v>
                </c:pt>
                <c:pt idx="2">
                  <c:v>1000次</c:v>
                </c:pt>
                <c:pt idx="3">
                  <c:v>10000次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274</c:v>
                </c:pt>
                <c:pt idx="1">
                  <c:v>686</c:v>
                </c:pt>
                <c:pt idx="2" formatCode="#,##0">
                  <c:v>6064</c:v>
                </c:pt>
                <c:pt idx="3" formatCode="#,##0">
                  <c:v>60935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5A4-974B-B3CC-E2141BD389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64912"/>
        <c:axId val="15841968"/>
      </c:lineChart>
      <c:catAx>
        <c:axId val="1616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841968"/>
        <c:crosses val="autoZero"/>
        <c:auto val="1"/>
        <c:lblAlgn val="ctr"/>
        <c:lblOffset val="100"/>
        <c:noMultiLvlLbl val="0"/>
      </c:catAx>
      <c:valAx>
        <c:axId val="15841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6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binary size(byte)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binary size(M)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1150976</c:v>
                </c:pt>
                <c:pt idx="1">
                  <c:v>1186400</c:v>
                </c:pt>
                <c:pt idx="2">
                  <c:v>1366688</c:v>
                </c:pt>
                <c:pt idx="3">
                  <c:v>1632928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732-D74E-B3C2-B04ABE923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7800447"/>
        <c:axId val="1770653263"/>
      </c:scatterChart>
      <c:valAx>
        <c:axId val="1697800447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0653263"/>
        <c:crosses val="autoZero"/>
        <c:crossBetween val="midCat"/>
        <c:majorUnit val="1"/>
      </c:valAx>
      <c:valAx>
        <c:axId val="1770653263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7800447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0.77851</cdr:x>
      <cdr:y>0.93861</cdr:y>
    </cdr:from>
    <cdr:to>
      <cdr:x>1</cdr:x>
      <cdr:y>1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647851DE-8D31-2947-BCDF-05F080AFDD70}"/>
            </a:ext>
          </a:extLst>
        </cdr:cNvPr>
        <cdr:cNvSpPr txBox="1"/>
      </cdr:nvSpPr>
      <cdr:spPr>
        <a:xfrm xmlns:a="http://schemas.openxmlformats.org/drawingml/2006/main">
          <a:off x="3213980" y="3840932"/>
          <a:ext cx="914400" cy="2512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9428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7616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797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9137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378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580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572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993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381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57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633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309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803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67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066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82B8F-C019-CF47-8A24-D1BF85A439D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0121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6B8F28-10E4-FC4E-89CD-516875AE5460}" type="datetimeFigureOut">
              <a:rPr kumimoji="1" lang="zh-CN" altLang="en-US" smtClean="0"/>
              <a:t>2022/7/16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FF768-24A0-774B-A99C-BC14E79F1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2" name="图片 1" descr="rust onlin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3272530" y="2413337"/>
            <a:ext cx="564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latin typeface="Proxima Nova Rg" panose="02000506030000020004" pitchFamily="2" charset="0"/>
              </a:rPr>
              <a:t>Thanks</a:t>
            </a:r>
            <a:endParaRPr kumimoji="1" lang="zh-CN" altLang="en-US" sz="6000" b="1" dirty="0">
              <a:solidFill>
                <a:schemeClr val="bg1"/>
              </a:solidFill>
              <a:latin typeface="Proxima Nova Rg" panose="02000506030000020004" pitchFamily="2" charset="0"/>
            </a:endParaRPr>
          </a:p>
        </p:txBody>
      </p:sp>
      <p:sp>
        <p:nvSpPr>
          <p:cNvPr id="10" name="Date Placeholder 2"/>
          <p:cNvSpPr txBox="1"/>
          <p:nvPr userDrawn="1"/>
        </p:nvSpPr>
        <p:spPr>
          <a:xfrm>
            <a:off x="4242902" y="3429000"/>
            <a:ext cx="37061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x-none" altLang="zh-CN" sz="1600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2021-2022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</a:p>
          <a:p>
            <a:pPr algn="ctr"/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Online,</a:t>
            </a:r>
            <a:r>
              <a:rPr lang="zh-CN" altLang="en-US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sz="1600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6796" y="802579"/>
            <a:ext cx="1078407" cy="10784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425705"/>
            <a:ext cx="12192000" cy="432295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6796" y="802579"/>
            <a:ext cx="1078407" cy="10784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425705"/>
            <a:ext cx="12192000" cy="432295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2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42933" y="5739839"/>
            <a:ext cx="801256" cy="801256"/>
          </a:xfrm>
          <a:prstGeom prst="rect">
            <a:avLst/>
          </a:prstGeom>
        </p:spPr>
      </p:pic>
      <p:sp>
        <p:nvSpPr>
          <p:cNvPr id="2" name="Date Placeholder 2"/>
          <p:cNvSpPr txBox="1"/>
          <p:nvPr userDrawn="1"/>
        </p:nvSpPr>
        <p:spPr>
          <a:xfrm>
            <a:off x="8244840" y="79375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25705"/>
            <a:ext cx="12192000" cy="432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42933" y="313154"/>
            <a:ext cx="801256" cy="801256"/>
          </a:xfrm>
          <a:prstGeom prst="rect">
            <a:avLst/>
          </a:prstGeom>
        </p:spPr>
      </p:pic>
      <p:cxnSp>
        <p:nvCxnSpPr>
          <p:cNvPr id="16" name="直线连接符 15"/>
          <p:cNvCxnSpPr/>
          <p:nvPr userDrawn="1"/>
        </p:nvCxnSpPr>
        <p:spPr>
          <a:xfrm>
            <a:off x="877485" y="1250481"/>
            <a:ext cx="5410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877485" y="2831694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877485" y="3211616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75154" y="4453005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875154" y="4832927"/>
            <a:ext cx="86048" cy="86048"/>
          </a:xfrm>
          <a:prstGeom prst="ellipse">
            <a:avLst/>
          </a:prstGeom>
          <a:gradFill flip="none" rotWithShape="1"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42933" y="313154"/>
            <a:ext cx="801256" cy="801256"/>
          </a:xfrm>
          <a:prstGeom prst="rect">
            <a:avLst/>
          </a:prstGeom>
        </p:spPr>
      </p:pic>
      <p:cxnSp>
        <p:nvCxnSpPr>
          <p:cNvPr id="27" name="直线连接符 26"/>
          <p:cNvCxnSpPr/>
          <p:nvPr userDrawn="1"/>
        </p:nvCxnSpPr>
        <p:spPr>
          <a:xfrm>
            <a:off x="877485" y="1250481"/>
            <a:ext cx="5410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425705"/>
            <a:ext cx="12192000" cy="432295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25705"/>
            <a:ext cx="12192000" cy="432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8323" y="313154"/>
            <a:ext cx="801256" cy="801256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/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latin typeface="Proxima Nova Lt" panose="02000506030000020004" pitchFamily="2" charset="0"/>
              </a:rPr>
              <a:t>China</a:t>
            </a:r>
            <a:endParaRPr lang="x-none" altLang="zh-CN" b="0" i="0">
              <a:solidFill>
                <a:schemeClr val="bg1"/>
              </a:solidFill>
              <a:latin typeface="Proxima Nova Lt" panose="02000506030000020004" pitchFamily="2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42933" y="313154"/>
            <a:ext cx="801256" cy="801256"/>
          </a:xfrm>
          <a:prstGeom prst="rect">
            <a:avLst/>
          </a:prstGeom>
        </p:spPr>
      </p:pic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42933" y="313154"/>
            <a:ext cx="801256" cy="801256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5839193" y="1434551"/>
            <a:ext cx="5015068" cy="5094113"/>
          </a:xfrm>
          <a:prstGeom prst="rect">
            <a:avLst/>
          </a:prstGeom>
          <a:gradFill>
            <a:gsLst>
              <a:gs pos="0">
                <a:srgbClr val="5F3E7D"/>
              </a:gs>
              <a:gs pos="100000">
                <a:srgbClr val="222B89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967218" y="636104"/>
            <a:ext cx="3661964" cy="4240696"/>
          </a:xfrm>
          <a:prstGeom prst="rect">
            <a:avLst/>
          </a:prstGeom>
          <a:gradFill>
            <a:gsLst>
              <a:gs pos="30000">
                <a:srgbClr val="222B89"/>
              </a:gs>
              <a:gs pos="99000">
                <a:srgbClr val="BE5F33">
                  <a:alpha val="69965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3695678" y="329334"/>
            <a:ext cx="5956077" cy="5164816"/>
          </a:xfrm>
          <a:prstGeom prst="rect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Date Placeholder 2"/>
          <p:cNvSpPr txBox="1"/>
          <p:nvPr userDrawn="1"/>
        </p:nvSpPr>
        <p:spPr>
          <a:xfrm>
            <a:off x="300355" y="6525260"/>
            <a:ext cx="3912870" cy="299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b="0" i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Rust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Conf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2021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–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2022, Online,</a:t>
            </a:r>
            <a:r>
              <a:rPr lang="zh-CN" altLang="en-US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 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latin typeface="Proxima Nova Lt" panose="02000506030000020004" pitchFamily="2" charset="0"/>
              </a:rPr>
              <a:t>China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bAssembly/wasi-lib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ustCrypto/stream-ciphers" TargetMode="External"/><Relationship Id="rId13" Type="http://schemas.openxmlformats.org/officeDocument/2006/relationships/hyperlink" Target="https://github.com/TheAlgorithms/Rust" TargetMode="External"/><Relationship Id="rId18" Type="http://schemas.openxmlformats.org/officeDocument/2006/relationships/hyperlink" Target="https://github.com/hyperium/hyper" TargetMode="External"/><Relationship Id="rId3" Type="http://schemas.openxmlformats.org/officeDocument/2006/relationships/hyperlink" Target="https://github.com/RustCrypto/AEADs" TargetMode="External"/><Relationship Id="rId7" Type="http://schemas.openxmlformats.org/officeDocument/2006/relationships/hyperlink" Target="https://github.com/RustCrypto/signatures" TargetMode="External"/><Relationship Id="rId12" Type="http://schemas.openxmlformats.org/officeDocument/2006/relationships/hyperlink" Target="https://github.com/RustCrypto/RSA" TargetMode="External"/><Relationship Id="rId17" Type="http://schemas.openxmlformats.org/officeDocument/2006/relationships/image" Target="../media/image34.tiff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github.com/RustCrypto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RustCrypto/hashes" TargetMode="External"/><Relationship Id="rId11" Type="http://schemas.openxmlformats.org/officeDocument/2006/relationships/hyperlink" Target="https://github.com/RustCrypto/MACs" TargetMode="External"/><Relationship Id="rId5" Type="http://schemas.openxmlformats.org/officeDocument/2006/relationships/hyperlink" Target="https://github.com/RustCrypto/elliptic-curves" TargetMode="External"/><Relationship Id="rId15" Type="http://schemas.openxmlformats.org/officeDocument/2006/relationships/image" Target="../media/image33.png"/><Relationship Id="rId10" Type="http://schemas.openxmlformats.org/officeDocument/2006/relationships/hyperlink" Target="https://github.com/RustCrypto/KDFs" TargetMode="External"/><Relationship Id="rId19" Type="http://schemas.openxmlformats.org/officeDocument/2006/relationships/image" Target="../media/image5.png"/><Relationship Id="rId4" Type="http://schemas.openxmlformats.org/officeDocument/2006/relationships/hyperlink" Target="https://github.com/RustCrypto/block-ciphers" TargetMode="External"/><Relationship Id="rId9" Type="http://schemas.openxmlformats.org/officeDocument/2006/relationships/hyperlink" Target="https://github.com/RustCrypto/CSRNGs" TargetMode="External"/><Relationship Id="rId14" Type="http://schemas.openxmlformats.org/officeDocument/2006/relationships/hyperlink" Target="https://hyper.r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RustCrypto" TargetMode="External"/><Relationship Id="rId5" Type="http://schemas.openxmlformats.org/officeDocument/2006/relationships/image" Target="../media/image33.png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6.png"/><Relationship Id="rId4" Type="http://schemas.openxmlformats.org/officeDocument/2006/relationships/image" Target="../media/image4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hyperlink" Target="https://github.com/obfuscator-llvm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7D72ACD7-FEC3-D045-9EEB-19D61FFDF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463" y="612171"/>
            <a:ext cx="4331102" cy="587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779F86D-E9A2-8E44-B3CC-615C6F2FA0B5}"/>
              </a:ext>
            </a:extLst>
          </p:cNvPr>
          <p:cNvSpPr txBox="1"/>
          <p:nvPr/>
        </p:nvSpPr>
        <p:spPr>
          <a:xfrm>
            <a:off x="843511" y="705838"/>
            <a:ext cx="480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虚假控制流</a:t>
            </a:r>
            <a:r>
              <a:rPr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(</a:t>
            </a:r>
            <a:r>
              <a:rPr lang="en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Bogus Control Flow</a:t>
            </a:r>
            <a:r>
              <a:rPr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)</a:t>
            </a:r>
            <a:endParaRPr lang="en" altLang="zh-CN" sz="2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366600-4749-8445-A498-5F85848C4719}"/>
              </a:ext>
            </a:extLst>
          </p:cNvPr>
          <p:cNvSpPr txBox="1"/>
          <p:nvPr/>
        </p:nvSpPr>
        <p:spPr>
          <a:xfrm>
            <a:off x="843511" y="1407365"/>
            <a:ext cx="3832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不透明谓词 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(</a:t>
            </a:r>
            <a:r>
              <a:rPr lang="en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Opaque predicate)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80259C-0871-8547-BF8F-79B9E8565EC6}"/>
              </a:ext>
            </a:extLst>
          </p:cNvPr>
          <p:cNvSpPr txBox="1"/>
          <p:nvPr/>
        </p:nvSpPr>
        <p:spPr>
          <a:xfrm>
            <a:off x="1186004" y="1777236"/>
            <a:ext cx="3570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y &lt; 10 || x * (x + 1) % 2 == 0</a:t>
            </a:r>
            <a:endParaRPr kumimoji="1"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B54B7C-D352-2645-B655-799693B72983}"/>
              </a:ext>
            </a:extLst>
          </p:cNvPr>
          <p:cNvSpPr txBox="1"/>
          <p:nvPr/>
        </p:nvSpPr>
        <p:spPr>
          <a:xfrm>
            <a:off x="1066465" y="2702900"/>
            <a:ext cx="6243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通过在当前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basic block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之前添加一个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basic block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来修改函数调用图。这个新的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basic block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包含一个不透明的谓词，然后有条件地跳转到原始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basic block 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。同时原始的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basic block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也被克隆并用随机选择的垃圾指令填充。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CD1D92-4C3B-134E-8A2E-59C96A82E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41" y="3921432"/>
            <a:ext cx="2607843" cy="2325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40D03F-4876-9041-8A8C-D0F285258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13" y="4551745"/>
            <a:ext cx="2336800" cy="1092200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B4331110-EEE3-6445-A466-3EFBB8370D8B}"/>
              </a:ext>
            </a:extLst>
          </p:cNvPr>
          <p:cNvSpPr/>
          <p:nvPr/>
        </p:nvSpPr>
        <p:spPr>
          <a:xfrm>
            <a:off x="4020153" y="4732060"/>
            <a:ext cx="516047" cy="457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74507438-E301-A64E-9E2C-562143E5E1F1}"/>
              </a:ext>
            </a:extLst>
          </p:cNvPr>
          <p:cNvSpPr/>
          <p:nvPr/>
        </p:nvSpPr>
        <p:spPr>
          <a:xfrm>
            <a:off x="7589667" y="4734967"/>
            <a:ext cx="487002" cy="457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B602E2-62F6-6D40-8DF9-735A12AA3F33}"/>
              </a:ext>
            </a:extLst>
          </p:cNvPr>
          <p:cNvSpPr txBox="1"/>
          <p:nvPr/>
        </p:nvSpPr>
        <p:spPr>
          <a:xfrm>
            <a:off x="843511" y="222467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描述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91A385-03FD-BF48-94C9-359B3894DD25}"/>
              </a:ext>
            </a:extLst>
          </p:cNvPr>
          <p:cNvSpPr txBox="1"/>
          <p:nvPr/>
        </p:nvSpPr>
        <p:spPr>
          <a:xfrm>
            <a:off x="7485205" y="436089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BCF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5333A5-C58B-6D4E-9DBF-2BA5CDB8112A}"/>
              </a:ext>
            </a:extLst>
          </p:cNvPr>
          <p:cNvSpPr txBox="1"/>
          <p:nvPr/>
        </p:nvSpPr>
        <p:spPr>
          <a:xfrm>
            <a:off x="3717120" y="4360898"/>
            <a:ext cx="107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</a:t>
            </a: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IR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255EDC5-D101-C441-8A81-7F442285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2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8F96D92-2AC1-434D-A652-3FE66B1F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384" y="2510680"/>
            <a:ext cx="2336800" cy="2616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783DFE-CA48-994E-9AB2-F84118709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020" y="2347686"/>
            <a:ext cx="6126750" cy="35445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A78DFC-C327-9E47-9288-BA0A644982C9}"/>
              </a:ext>
            </a:extLst>
          </p:cNvPr>
          <p:cNvSpPr txBox="1"/>
          <p:nvPr/>
        </p:nvSpPr>
        <p:spPr>
          <a:xfrm>
            <a:off x="847145" y="660108"/>
            <a:ext cx="810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控制流平坦化</a:t>
            </a:r>
            <a:r>
              <a:rPr kumimoji="1"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(</a:t>
            </a:r>
            <a:r>
              <a:rPr lang="en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Control Flow Flattening</a:t>
            </a:r>
            <a:r>
              <a:rPr kumimoji="1"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)</a:t>
            </a:r>
            <a:endParaRPr kumimoji="1" lang="zh-CN" altLang="en-US" sz="2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B12472-E8D4-5C4A-BE71-F534511D0F49}"/>
              </a:ext>
            </a:extLst>
          </p:cNvPr>
          <p:cNvSpPr txBox="1"/>
          <p:nvPr/>
        </p:nvSpPr>
        <p:spPr>
          <a:xfrm>
            <a:off x="1133222" y="1318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描述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FF8FF9-2E70-DA49-8128-B9116F2D882C}"/>
              </a:ext>
            </a:extLst>
          </p:cNvPr>
          <p:cNvSpPr txBox="1"/>
          <p:nvPr/>
        </p:nvSpPr>
        <p:spPr>
          <a:xfrm>
            <a:off x="1096013" y="1746722"/>
            <a:ext cx="97641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控制流平坦化是一种函数内控制流处理技术，目的在于消除语义块间的前驱后继关系，提高算法理解成本。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E07FA0-735E-BA49-9B2D-996DF2268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80" y="2258945"/>
            <a:ext cx="2607843" cy="2325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A1CF28-E8A4-2E4A-967D-22F2D415B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80" y="5325502"/>
            <a:ext cx="2336800" cy="109220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E45A2A5C-0774-2E44-8293-93FE10EBD969}"/>
              </a:ext>
            </a:extLst>
          </p:cNvPr>
          <p:cNvSpPr/>
          <p:nvPr/>
        </p:nvSpPr>
        <p:spPr>
          <a:xfrm rot="5400000">
            <a:off x="1405991" y="4821810"/>
            <a:ext cx="465445" cy="255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71A1DAEA-CA0D-0748-865C-3C7195AEFF4B}"/>
              </a:ext>
            </a:extLst>
          </p:cNvPr>
          <p:cNvSpPr/>
          <p:nvPr/>
        </p:nvSpPr>
        <p:spPr>
          <a:xfrm>
            <a:off x="5715977" y="5770459"/>
            <a:ext cx="583031" cy="290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EFB4CB-1A9E-4748-A8ED-1C992694FAA7}"/>
              </a:ext>
            </a:extLst>
          </p:cNvPr>
          <p:cNvSpPr txBox="1"/>
          <p:nvPr/>
        </p:nvSpPr>
        <p:spPr>
          <a:xfrm>
            <a:off x="5265558" y="5374221"/>
            <a:ext cx="109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Flattening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4517B7-B6B0-1D41-A0B2-BEED99F96C53}"/>
              </a:ext>
            </a:extLst>
          </p:cNvPr>
          <p:cNvSpPr txBox="1"/>
          <p:nvPr/>
        </p:nvSpPr>
        <p:spPr>
          <a:xfrm>
            <a:off x="600883" y="4819103"/>
            <a:ext cx="87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</a:t>
            </a:r>
            <a:r>
              <a:rPr kumimoji="1"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IR</a:t>
            </a:r>
            <a:endParaRPr kumimoji="1" lang="zh-CN" altLang="en-US" sz="1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6FA1FF86-161C-0543-A4F0-B98CBF66B425}"/>
              </a:ext>
            </a:extLst>
          </p:cNvPr>
          <p:cNvSpPr/>
          <p:nvPr/>
        </p:nvSpPr>
        <p:spPr>
          <a:xfrm>
            <a:off x="2965457" y="5747209"/>
            <a:ext cx="583031" cy="290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48166C-5044-5847-87B1-32E7BF4C8DDB}"/>
              </a:ext>
            </a:extLst>
          </p:cNvPr>
          <p:cNvSpPr txBox="1"/>
          <p:nvPr/>
        </p:nvSpPr>
        <p:spPr>
          <a:xfrm>
            <a:off x="2922727" y="5411719"/>
            <a:ext cx="62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Split</a:t>
            </a:r>
            <a:endParaRPr lang="en" altLang="zh-CN" sz="1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38608F2-6D0B-AC40-A100-44CB26FA3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A2A15B-BAAF-3E47-A181-DFC65FA81930}"/>
              </a:ext>
            </a:extLst>
          </p:cNvPr>
          <p:cNvSpPr txBox="1"/>
          <p:nvPr/>
        </p:nvSpPr>
        <p:spPr>
          <a:xfrm>
            <a:off x="787275" y="6444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使用体验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8E0A9A-C10F-A04A-803F-3A50C61C3190}"/>
              </a:ext>
            </a:extLst>
          </p:cNvPr>
          <p:cNvSpPr txBox="1"/>
          <p:nvPr/>
        </p:nvSpPr>
        <p:spPr>
          <a:xfrm>
            <a:off x="932507" y="1385180"/>
            <a:ext cx="259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混淆强度</a:t>
            </a:r>
            <a:r>
              <a:rPr kumimoji="1" lang="en-US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toml</a:t>
            </a: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可配置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180D08-FC49-A343-A86A-49259F02D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4" t="8324" r="6575" b="8560"/>
          <a:stretch/>
        </p:blipFill>
        <p:spPr>
          <a:xfrm>
            <a:off x="1093282" y="2384253"/>
            <a:ext cx="5002718" cy="36847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BD6699-FD17-8541-8331-BE8EA31D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757" y="2344950"/>
            <a:ext cx="4442736" cy="40003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A2639AE-3207-7E44-92AD-C35AB37C9557}"/>
              </a:ext>
            </a:extLst>
          </p:cNvPr>
          <p:cNvSpPr txBox="1"/>
          <p:nvPr/>
        </p:nvSpPr>
        <p:spPr>
          <a:xfrm>
            <a:off x="6672404" y="138518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函数头部混淆强度可配置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E9FD9A-7B47-EF4B-BC50-137B06324B58}"/>
              </a:ext>
            </a:extLst>
          </p:cNvPr>
          <p:cNvSpPr txBox="1"/>
          <p:nvPr/>
        </p:nvSpPr>
        <p:spPr>
          <a:xfrm>
            <a:off x="6733559" y="1788749"/>
            <a:ext cx="3589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当全局混淆模式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#[</a:t>
            </a:r>
            <a:r>
              <a:rPr kumimoji="1" lang="en-US" altLang="zh-CN" sz="1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obf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()]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可跳过此函数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06071B-44D0-4340-94E9-58286A6CFF17}"/>
              </a:ext>
            </a:extLst>
          </p:cNvPr>
          <p:cNvSpPr txBox="1"/>
          <p:nvPr/>
        </p:nvSpPr>
        <p:spPr>
          <a:xfrm>
            <a:off x="1076245" y="1776995"/>
            <a:ext cx="5019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混淆配置在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workspace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的</a:t>
            </a:r>
            <a:r>
              <a:rPr kumimoji="1" lang="en-US" altLang="zh-CN" sz="1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toml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中可配置包括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bench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、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release</a:t>
            </a:r>
            <a:endParaRPr kumimoji="1"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91C0A9-A497-3D42-9FF6-EA1FD68F6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3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57B2B8D-C0AC-0D44-AEB4-B16F43232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68" y="1997882"/>
            <a:ext cx="6061205" cy="28622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DE92E9-BE11-4C4E-BA49-369CA7EA930E}"/>
              </a:ext>
            </a:extLst>
          </p:cNvPr>
          <p:cNvSpPr txBox="1"/>
          <p:nvPr/>
        </p:nvSpPr>
        <p:spPr>
          <a:xfrm>
            <a:off x="838495" y="6973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852898-ECA8-074E-9CDA-16E5BF4A2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68" y="2027618"/>
            <a:ext cx="4767713" cy="2576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87A534-E1FE-9145-8DD9-C41305B0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354" y="5141949"/>
            <a:ext cx="4622800" cy="1117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6A2927-7DA3-114D-B490-518A92DF6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847" y="5141949"/>
            <a:ext cx="3467100" cy="977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8FF3F1-5ACB-FB4F-9856-B56F62818F82}"/>
              </a:ext>
            </a:extLst>
          </p:cNvPr>
          <p:cNvSpPr txBox="1"/>
          <p:nvPr/>
        </p:nvSpPr>
        <p:spPr>
          <a:xfrm>
            <a:off x="1113023" y="140866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混淆前的执行流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4ECADF-515B-1F42-8F15-777225AE0D72}"/>
              </a:ext>
            </a:extLst>
          </p:cNvPr>
          <p:cNvSpPr txBox="1"/>
          <p:nvPr/>
        </p:nvSpPr>
        <p:spPr>
          <a:xfrm>
            <a:off x="6423904" y="141567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混淆后的执行流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C19EB0-80E6-4144-A43A-3B8F039636E2}"/>
              </a:ext>
            </a:extLst>
          </p:cNvPr>
          <p:cNvSpPr txBox="1"/>
          <p:nvPr/>
        </p:nvSpPr>
        <p:spPr>
          <a:xfrm>
            <a:off x="1113023" y="4772617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混淆前的函数名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8953F9-7A20-5D49-A914-0E2D94C6A29E}"/>
              </a:ext>
            </a:extLst>
          </p:cNvPr>
          <p:cNvSpPr txBox="1"/>
          <p:nvPr/>
        </p:nvSpPr>
        <p:spPr>
          <a:xfrm>
            <a:off x="6423904" y="470366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混淆后的函数名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9EDCAF2-3B48-604C-8B34-403E3DC16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8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B43751-C950-1E41-0D3A-91E73FF1C364}"/>
              </a:ext>
            </a:extLst>
          </p:cNvPr>
          <p:cNvSpPr txBox="1"/>
          <p:nvPr/>
        </p:nvSpPr>
        <p:spPr>
          <a:xfrm>
            <a:off x="933318" y="807194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对</a:t>
            </a:r>
            <a:r>
              <a:rPr kumimoji="1" lang="en" altLang="zh-CN" sz="24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WebAssembly</a:t>
            </a:r>
            <a:r>
              <a:rPr kumimoji="1" lang="zh-CN" altLang="e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混淆的</a:t>
            </a:r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支持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F68D0CB4-E834-3D1C-46C4-7E5AD40E8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0" y="2270234"/>
            <a:ext cx="6661603" cy="29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88336F-79BB-5DA5-769D-F555F583BCE2}"/>
              </a:ext>
            </a:extLst>
          </p:cNvPr>
          <p:cNvSpPr/>
          <p:nvPr/>
        </p:nvSpPr>
        <p:spPr>
          <a:xfrm>
            <a:off x="7410078" y="2130051"/>
            <a:ext cx="4139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[target.wasm32-wasi]</a:t>
            </a:r>
          </a:p>
          <a:p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wasi-root = ”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..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/wasi-libc/sysroot/"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EDB74D-9FC1-1DEE-4E10-92BAAD392B3B}"/>
              </a:ext>
            </a:extLst>
          </p:cNvPr>
          <p:cNvSpPr/>
          <p:nvPr/>
        </p:nvSpPr>
        <p:spPr>
          <a:xfrm>
            <a:off x="7410078" y="3982179"/>
            <a:ext cx="47819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target = [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"x86_64-unknown-linux-gnu", 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"wasm32-wasi", 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"wasm32-unknown-unknown”</a:t>
            </a:r>
            <a:endParaRPr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]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F03CD4-99CB-D525-E918-82F26227612C}"/>
              </a:ext>
            </a:extLst>
          </p:cNvPr>
          <p:cNvSpPr txBox="1"/>
          <p:nvPr/>
        </p:nvSpPr>
        <p:spPr>
          <a:xfrm>
            <a:off x="7410078" y="1447066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编译</a:t>
            </a: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配置</a:t>
            </a:r>
            <a:r>
              <a:rPr kumimoji="1" lang="en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config.toml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20542A-E5D5-A365-8230-7865F53308D9}"/>
              </a:ext>
            </a:extLst>
          </p:cNvPr>
          <p:cNvSpPr txBox="1"/>
          <p:nvPr/>
        </p:nvSpPr>
        <p:spPr>
          <a:xfrm>
            <a:off x="7410078" y="2825644"/>
            <a:ext cx="4065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3"/>
              </a:rPr>
              <a:t>https://</a:t>
            </a:r>
            <a:r>
              <a:rPr kumimoji="1" lang="en" altLang="zh-CN" sz="14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3"/>
              </a:rPr>
              <a:t>github.com</a:t>
            </a:r>
            <a:r>
              <a:rPr kumimoji="1" lang="en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3"/>
              </a:rPr>
              <a:t>/</a:t>
            </a:r>
            <a:r>
              <a:rPr kumimoji="1" lang="en" altLang="zh-CN" sz="14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3"/>
              </a:rPr>
              <a:t>WebAssembly</a:t>
            </a:r>
            <a:r>
              <a:rPr kumimoji="1" lang="en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3"/>
              </a:rPr>
              <a:t>/</a:t>
            </a:r>
            <a:r>
              <a:rPr kumimoji="1" lang="en" altLang="zh-CN" sz="14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3"/>
              </a:rPr>
              <a:t>wasi-libc</a:t>
            </a:r>
            <a:endParaRPr kumimoji="1" lang="zh-CN" altLang="en-US" sz="1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9B73E9-69B8-C230-6E6A-C4DD0D0C144E}"/>
              </a:ext>
            </a:extLst>
          </p:cNvPr>
          <p:cNvSpPr txBox="1"/>
          <p:nvPr/>
        </p:nvSpPr>
        <p:spPr>
          <a:xfrm>
            <a:off x="933318" y="1447066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原理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A6E2FD-5796-A21F-DF18-DF0CE331D59F}"/>
              </a:ext>
            </a:extLst>
          </p:cNvPr>
          <p:cNvSpPr/>
          <p:nvPr/>
        </p:nvSpPr>
        <p:spPr>
          <a:xfrm>
            <a:off x="7410078" y="3563585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[build]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830440-128D-78B6-A2B4-DC85BC56B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5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E48F32C-BD25-9262-0CF4-407D33D8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662" y="1473837"/>
            <a:ext cx="5541077" cy="22760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93D9B6-D521-59FA-9A2D-0FF02490CCA4}"/>
              </a:ext>
            </a:extLst>
          </p:cNvPr>
          <p:cNvSpPr txBox="1"/>
          <p:nvPr/>
        </p:nvSpPr>
        <p:spPr>
          <a:xfrm>
            <a:off x="4562662" y="1416645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WAT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943030-9FFE-55BD-C080-4F21CD8672CE}"/>
              </a:ext>
            </a:extLst>
          </p:cNvPr>
          <p:cNvSpPr txBox="1"/>
          <p:nvPr/>
        </p:nvSpPr>
        <p:spPr>
          <a:xfrm>
            <a:off x="460925" y="1414658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源码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6E1D12-7BAF-E060-45AE-29510354705E}"/>
              </a:ext>
            </a:extLst>
          </p:cNvPr>
          <p:cNvSpPr txBox="1"/>
          <p:nvPr/>
        </p:nvSpPr>
        <p:spPr>
          <a:xfrm>
            <a:off x="460925" y="375225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反编译</a:t>
            </a: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WASM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0E5018-2CF1-756E-5146-41241D5D5107}"/>
              </a:ext>
            </a:extLst>
          </p:cNvPr>
          <p:cNvSpPr txBox="1"/>
          <p:nvPr/>
        </p:nvSpPr>
        <p:spPr>
          <a:xfrm>
            <a:off x="819806" y="737825"/>
            <a:ext cx="3499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WebAssembly</a:t>
            </a:r>
            <a:r>
              <a:rPr kumimoji="1" lang="zh-CN" altLang="e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</a:t>
            </a:r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664855-7AFD-E0A2-55F4-BF1E9460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25" y="1835260"/>
            <a:ext cx="3349922" cy="18296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EF8B48-FF31-52ED-99DD-6F79293E2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3" y="4310976"/>
            <a:ext cx="6554314" cy="20101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F3D441-5986-4AB4-81ED-D5F9421CE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47" y="0"/>
            <a:ext cx="438387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05380A-154D-565F-D200-E7A90F91E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211" y="0"/>
            <a:ext cx="5354782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7D4919-ABC0-0685-AE70-121CB2095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2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83F45F-8C1A-DF4C-B2B7-7CA3BE4E5EC0}"/>
              </a:ext>
            </a:extLst>
          </p:cNvPr>
          <p:cNvSpPr txBox="1"/>
          <p:nvPr/>
        </p:nvSpPr>
        <p:spPr>
          <a:xfrm>
            <a:off x="819549" y="656733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CI/CD</a:t>
            </a:r>
            <a:endParaRPr kumimoji="1" lang="zh-CN" altLang="en-US" sz="2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868FAA9-3278-3441-82BB-FEA15FB86B0A}"/>
              </a:ext>
            </a:extLst>
          </p:cNvPr>
          <p:cNvGraphicFramePr>
            <a:graphicFrameLocks noGrp="1"/>
          </p:cNvGraphicFramePr>
          <p:nvPr/>
        </p:nvGraphicFramePr>
        <p:xfrm>
          <a:off x="3805124" y="1375085"/>
          <a:ext cx="8157176" cy="487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516">
                  <a:extLst>
                    <a:ext uri="{9D8B030D-6E8A-4147-A177-3AD203B41FA5}">
                      <a16:colId xmlns:a16="http://schemas.microsoft.com/office/drawing/2014/main" val="1081972097"/>
                    </a:ext>
                  </a:extLst>
                </a:gridCol>
                <a:gridCol w="2078318">
                  <a:extLst>
                    <a:ext uri="{9D8B030D-6E8A-4147-A177-3AD203B41FA5}">
                      <a16:colId xmlns:a16="http://schemas.microsoft.com/office/drawing/2014/main" val="4063516110"/>
                    </a:ext>
                  </a:extLst>
                </a:gridCol>
                <a:gridCol w="2671947">
                  <a:extLst>
                    <a:ext uri="{9D8B030D-6E8A-4147-A177-3AD203B41FA5}">
                      <a16:colId xmlns:a16="http://schemas.microsoft.com/office/drawing/2014/main" val="3605085213"/>
                    </a:ext>
                  </a:extLst>
                </a:gridCol>
                <a:gridCol w="1645395">
                  <a:extLst>
                    <a:ext uri="{9D8B030D-6E8A-4147-A177-3AD203B41FA5}">
                      <a16:colId xmlns:a16="http://schemas.microsoft.com/office/drawing/2014/main" val="1219044994"/>
                    </a:ext>
                  </a:extLst>
                </a:gridCol>
              </a:tblGrid>
              <a:tr h="3799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Version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Obfuscation Mode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Result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871572"/>
                  </a:ext>
                </a:extLst>
              </a:tr>
              <a:tr h="379983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1" u="sng" kern="1200" dirty="0">
                          <a:solidFill>
                            <a:schemeClr val="dk1"/>
                          </a:solidFill>
                          <a:effectLst/>
                          <a:hlinkClick r:id="rId3"/>
                        </a:rPr>
                        <a:t>AEADs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127216"/>
                  </a:ext>
                </a:extLst>
              </a:tr>
              <a:tr h="379983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1" u="sng" kern="1200" dirty="0">
                          <a:solidFill>
                            <a:schemeClr val="dk1"/>
                          </a:solidFill>
                          <a:effectLst/>
                          <a:hlinkClick r:id="rId4"/>
                        </a:rPr>
                        <a:t>block-ciphers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45783"/>
                  </a:ext>
                </a:extLst>
              </a:tr>
              <a:tr h="379983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1" u="sng" kern="1200" dirty="0">
                          <a:solidFill>
                            <a:schemeClr val="dk1"/>
                          </a:solidFill>
                          <a:effectLst/>
                          <a:hlinkClick r:id="rId5"/>
                        </a:rPr>
                        <a:t>elliptic-curves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038934"/>
                  </a:ext>
                </a:extLst>
              </a:tr>
              <a:tr h="379983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1" u="sng" kern="1200" dirty="0">
                          <a:solidFill>
                            <a:schemeClr val="dk1"/>
                          </a:solidFill>
                          <a:effectLst/>
                          <a:hlinkClick r:id="rId6"/>
                        </a:rPr>
                        <a:t>hashes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79471"/>
                  </a:ext>
                </a:extLst>
              </a:tr>
              <a:tr h="379983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1" u="sng" kern="1200" dirty="0">
                          <a:solidFill>
                            <a:schemeClr val="dk1"/>
                          </a:solidFill>
                          <a:effectLst/>
                          <a:hlinkClick r:id="rId7"/>
                        </a:rPr>
                        <a:t>signatures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71917"/>
                  </a:ext>
                </a:extLst>
              </a:tr>
              <a:tr h="379983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1" u="sng" kern="1200" dirty="0">
                          <a:solidFill>
                            <a:schemeClr val="dk1"/>
                          </a:solidFill>
                          <a:effectLst/>
                          <a:hlinkClick r:id="rId8"/>
                        </a:rPr>
                        <a:t>stream-ciphers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196072"/>
                  </a:ext>
                </a:extLst>
              </a:tr>
              <a:tr h="379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1" u="none" strike="noStrike" kern="1200" dirty="0">
                          <a:solidFill>
                            <a:schemeClr val="dk1"/>
                          </a:solidFill>
                          <a:effectLst/>
                          <a:hlinkClick r:id="rId9"/>
                        </a:rPr>
                        <a:t>CSRNGs</a:t>
                      </a:r>
                      <a:r>
                        <a:rPr lang="en" altLang="zh-CN" sz="1200" b="1" kern="1200" dirty="0">
                          <a:solidFill>
                            <a:schemeClr val="dk1"/>
                          </a:solidFill>
                          <a:effectLst/>
                        </a:rPr>
                        <a:t> </a:t>
                      </a:r>
                      <a:endParaRPr lang="en" altLang="zh-CN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61529"/>
                  </a:ext>
                </a:extLst>
              </a:tr>
              <a:tr h="379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1" u="none" strike="noStrike" kern="1200" dirty="0">
                          <a:solidFill>
                            <a:schemeClr val="dk1"/>
                          </a:solidFill>
                          <a:effectLst/>
                          <a:hlinkClick r:id="rId10"/>
                        </a:rPr>
                        <a:t>KDFs</a:t>
                      </a:r>
                      <a:endParaRPr lang="en" altLang="zh-CN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121121"/>
                  </a:ext>
                </a:extLst>
              </a:tr>
              <a:tr h="379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1" u="none" strike="noStrike" kern="1200" dirty="0">
                          <a:solidFill>
                            <a:schemeClr val="dk1"/>
                          </a:solidFill>
                          <a:effectLst/>
                          <a:hlinkClick r:id="rId11"/>
                        </a:rPr>
                        <a:t>MACs</a:t>
                      </a:r>
                      <a:r>
                        <a:rPr lang="en" altLang="zh-CN" sz="1200" b="1" kern="1200" dirty="0">
                          <a:solidFill>
                            <a:schemeClr val="dk1"/>
                          </a:solidFill>
                          <a:effectLst/>
                        </a:rPr>
                        <a:t> </a:t>
                      </a:r>
                      <a:endParaRPr lang="en" altLang="zh-CN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149965"/>
                  </a:ext>
                </a:extLst>
              </a:tr>
              <a:tr h="284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1" u="sng" kern="1200" dirty="0">
                          <a:solidFill>
                            <a:schemeClr val="dk1"/>
                          </a:solidFill>
                          <a:effectLst/>
                          <a:hlinkClick r:id="rId12"/>
                        </a:rPr>
                        <a:t>RSA</a:t>
                      </a:r>
                      <a:endParaRPr lang="en" altLang="zh-CN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045507"/>
                  </a:ext>
                </a:extLst>
              </a:tr>
              <a:tr h="359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hlinkClick r:id="rId13"/>
                        </a:rPr>
                        <a:t>the_algorithms_rust</a:t>
                      </a:r>
                      <a:endParaRPr lang="en" altLang="zh-CN" sz="12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250534"/>
                  </a:ext>
                </a:extLst>
              </a:tr>
              <a:tr h="379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1" u="sng" kern="1200" dirty="0">
                          <a:solidFill>
                            <a:schemeClr val="dk1"/>
                          </a:solidFill>
                          <a:effectLst/>
                          <a:hlinkClick r:id="rId14"/>
                        </a:rPr>
                        <a:t>hyper</a:t>
                      </a:r>
                      <a:endParaRPr lang="en" altLang="zh-CN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/>
                        <a:t>rustc</a:t>
                      </a:r>
                      <a:r>
                        <a:rPr lang="en-US" altLang="zh-CN" sz="1200" dirty="0"/>
                        <a:t> 1.57.0-dev (obfuscator)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flat\</a:t>
                      </a:r>
                      <a:r>
                        <a:rPr lang="en-US" altLang="zh-CN" sz="1200" dirty="0" err="1"/>
                        <a:t>bcf</a:t>
                      </a:r>
                      <a:r>
                        <a:rPr lang="en-US" altLang="zh-CN" sz="1200" dirty="0"/>
                        <a:t>\split\sub\</a:t>
                      </a:r>
                      <a:r>
                        <a:rPr lang="en-US" altLang="zh-CN" sz="1200" dirty="0" err="1"/>
                        <a:t>ob_string</a:t>
                      </a:r>
                      <a:r>
                        <a:rPr lang="en-US" altLang="zh-CN" sz="1200" dirty="0"/>
                        <a:t>\</a:t>
                      </a:r>
                      <a:r>
                        <a:rPr lang="en-US" altLang="zh-CN" sz="1200" dirty="0" err="1"/>
                        <a:t>ob_fn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500"/>
                          </a:solidFill>
                        </a:rPr>
                        <a:t>pass</a:t>
                      </a:r>
                      <a:endParaRPr lang="zh-CN" altLang="en-US" sz="1600" b="1" dirty="0">
                        <a:solidFill>
                          <a:srgbClr val="00B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176989"/>
                  </a:ext>
                </a:extLst>
              </a:tr>
            </a:tbl>
          </a:graphicData>
        </a:graphic>
      </p:graphicFrame>
      <p:pic>
        <p:nvPicPr>
          <p:cNvPr id="3074" name="Picture 2" descr="@RustCrypto">
            <a:extLst>
              <a:ext uri="{FF2B5EF4-FFF2-40B4-BE49-F238E27FC236}">
                <a16:creationId xmlns:a16="http://schemas.microsoft.com/office/drawing/2014/main" id="{B46869C6-4E6A-3F45-AF5C-D1B26EC18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00" y="1836803"/>
            <a:ext cx="1534814" cy="153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1DB207-603A-B242-BB0F-2EE67220CF26}"/>
              </a:ext>
            </a:extLst>
          </p:cNvPr>
          <p:cNvSpPr txBox="1"/>
          <p:nvPr/>
        </p:nvSpPr>
        <p:spPr>
          <a:xfrm>
            <a:off x="458232" y="3414311"/>
            <a:ext cx="3346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 Crypto</a:t>
            </a:r>
          </a:p>
          <a:p>
            <a:r>
              <a:rPr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Cryptographic algorithms written in pure Rust</a:t>
            </a:r>
          </a:p>
          <a:p>
            <a:r>
              <a:rPr kumimoji="1"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16"/>
              </a:rPr>
              <a:t>https://github.com/RustCrypto</a:t>
            </a:r>
            <a:endParaRPr kumimoji="1" lang="en" altLang="zh-CN" sz="12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kumimoji="1"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Algorithms</a:t>
            </a:r>
          </a:p>
          <a:p>
            <a:r>
              <a:rPr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All algorithms implemented in Rust </a:t>
            </a:r>
          </a:p>
          <a:p>
            <a:r>
              <a:rPr kumimoji="1"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13"/>
              </a:rPr>
              <a:t>https://</a:t>
            </a:r>
            <a:r>
              <a:rPr kumimoji="1" lang="en" altLang="zh-CN" sz="12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13"/>
              </a:rPr>
              <a:t>github.com</a:t>
            </a:r>
            <a:r>
              <a:rPr kumimoji="1"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13"/>
              </a:rPr>
              <a:t>/</a:t>
            </a:r>
            <a:r>
              <a:rPr kumimoji="1" lang="en" altLang="zh-CN" sz="12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13"/>
              </a:rPr>
              <a:t>TheAlgorithms</a:t>
            </a:r>
            <a:r>
              <a:rPr kumimoji="1"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13"/>
              </a:rPr>
              <a:t>/Rust</a:t>
            </a:r>
            <a:endParaRPr kumimoji="1" lang="zh-CN" altLang="en-US" sz="12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5C3524-3680-114F-8DA4-9714ACB11C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179" y="4788356"/>
            <a:ext cx="2325735" cy="581434"/>
          </a:xfrm>
          <a:prstGeom prst="rect">
            <a:avLst/>
          </a:prstGeom>
        </p:spPr>
      </p:pic>
      <p:sp>
        <p:nvSpPr>
          <p:cNvPr id="10" name="AutoShape 4" descr="Documentation">
            <a:extLst>
              <a:ext uri="{FF2B5EF4-FFF2-40B4-BE49-F238E27FC236}">
                <a16:creationId xmlns:a16="http://schemas.microsoft.com/office/drawing/2014/main" id="{C5BEA71F-AB11-9F4A-8CDA-814A93100C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4257" y="3124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BF01B5-7CC8-544D-8455-460255E2312C}"/>
              </a:ext>
            </a:extLst>
          </p:cNvPr>
          <p:cNvSpPr txBox="1"/>
          <p:nvPr/>
        </p:nvSpPr>
        <p:spPr>
          <a:xfrm>
            <a:off x="18595" y="6028466"/>
            <a:ext cx="3858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“cargo test --release --all-targets” </a:t>
            </a:r>
            <a:endParaRPr kumimoji="1"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E55B32-0893-5B4E-BD28-E2648D1FE929}"/>
              </a:ext>
            </a:extLst>
          </p:cNvPr>
          <p:cNvSpPr txBox="1"/>
          <p:nvPr/>
        </p:nvSpPr>
        <p:spPr>
          <a:xfrm>
            <a:off x="458233" y="5344399"/>
            <a:ext cx="2930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18"/>
              </a:rPr>
              <a:t>https://</a:t>
            </a:r>
            <a:r>
              <a:rPr kumimoji="1" lang="en" altLang="zh-CN" sz="12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18"/>
              </a:rPr>
              <a:t>github.com</a:t>
            </a:r>
            <a:r>
              <a:rPr kumimoji="1"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18"/>
              </a:rPr>
              <a:t>/</a:t>
            </a:r>
            <a:r>
              <a:rPr kumimoji="1" lang="en" altLang="zh-CN" sz="12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18"/>
              </a:rPr>
              <a:t>hyperium</a:t>
            </a:r>
            <a:r>
              <a:rPr kumimoji="1"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18"/>
              </a:rPr>
              <a:t>/hyper</a:t>
            </a:r>
            <a:endParaRPr kumimoji="1" lang="zh-CN" altLang="en-US" sz="12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1B9C82-EA14-1445-984D-24C6E7969616}"/>
              </a:ext>
            </a:extLst>
          </p:cNvPr>
          <p:cNvSpPr txBox="1"/>
          <p:nvPr/>
        </p:nvSpPr>
        <p:spPr>
          <a:xfrm>
            <a:off x="423235" y="1398454"/>
            <a:ext cx="342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计算密集型和复杂的控制流的加解密库、网络库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BB36BC-B616-C348-9FF2-77E631C4610B}"/>
              </a:ext>
            </a:extLst>
          </p:cNvPr>
          <p:cNvSpPr txBox="1"/>
          <p:nvPr/>
        </p:nvSpPr>
        <p:spPr>
          <a:xfrm>
            <a:off x="978216" y="56869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全局混淆模式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30005FF-04D1-5443-8BFD-B39668CBF3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51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99FD2A-6E25-9547-B019-805400E2A48D}"/>
              </a:ext>
            </a:extLst>
          </p:cNvPr>
          <p:cNvSpPr txBox="1"/>
          <p:nvPr/>
        </p:nvSpPr>
        <p:spPr>
          <a:xfrm>
            <a:off x="864891" y="66311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Benchmark</a:t>
            </a:r>
            <a:endParaRPr kumimoji="1" lang="zh-CN" altLang="en-US" sz="2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012A13D-C2B0-0844-BB8F-CE3EC44CA390}"/>
              </a:ext>
            </a:extLst>
          </p:cNvPr>
          <p:cNvGraphicFramePr/>
          <p:nvPr/>
        </p:nvGraphicFramePr>
        <p:xfrm>
          <a:off x="3530961" y="1676351"/>
          <a:ext cx="3938257" cy="4092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5923454A-1ECB-FE4C-891D-D8687868550A}"/>
              </a:ext>
            </a:extLst>
          </p:cNvPr>
          <p:cNvGraphicFramePr/>
          <p:nvPr/>
        </p:nvGraphicFramePr>
        <p:xfrm>
          <a:off x="7684137" y="1676352"/>
          <a:ext cx="4128380" cy="4092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B1B4F7D-2A00-C54B-859C-34E5C6F60507}"/>
              </a:ext>
            </a:extLst>
          </p:cNvPr>
          <p:cNvSpPr txBox="1"/>
          <p:nvPr/>
        </p:nvSpPr>
        <p:spPr>
          <a:xfrm>
            <a:off x="3530960" y="1216576"/>
            <a:ext cx="2471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MD5 benchmark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7" name="Picture 2" descr="@RustCrypto">
            <a:extLst>
              <a:ext uri="{FF2B5EF4-FFF2-40B4-BE49-F238E27FC236}">
                <a16:creationId xmlns:a16="http://schemas.microsoft.com/office/drawing/2014/main" id="{FB9B6AE1-689B-7A4F-8AE1-99B3C0857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86" y="1309952"/>
            <a:ext cx="1534814" cy="153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EDBA51A-71AE-BF43-8909-78BC0A91C301}"/>
              </a:ext>
            </a:extLst>
          </p:cNvPr>
          <p:cNvSpPr txBox="1"/>
          <p:nvPr/>
        </p:nvSpPr>
        <p:spPr>
          <a:xfrm>
            <a:off x="677345" y="2868101"/>
            <a:ext cx="2589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 Crypto</a:t>
            </a:r>
          </a:p>
          <a:p>
            <a:r>
              <a:rPr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Cryptographic algorithms written in pure Rust</a:t>
            </a:r>
          </a:p>
          <a:p>
            <a:r>
              <a:rPr kumimoji="1"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6"/>
              </a:rPr>
              <a:t>https://</a:t>
            </a:r>
            <a:r>
              <a:rPr kumimoji="1" lang="en" altLang="zh-CN" sz="12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6"/>
              </a:rPr>
              <a:t>github.com</a:t>
            </a:r>
            <a:r>
              <a:rPr kumimoji="1" lang="e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6"/>
              </a:rPr>
              <a:t>/</a:t>
            </a:r>
            <a:r>
              <a:rPr kumimoji="1" lang="en" altLang="zh-CN" sz="12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6"/>
              </a:rPr>
              <a:t>RustCrypto</a:t>
            </a:r>
            <a:endParaRPr kumimoji="1" lang="zh-CN" altLang="en-US" sz="12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0831FB-119D-CC4F-A321-BB4764643191}"/>
              </a:ext>
            </a:extLst>
          </p:cNvPr>
          <p:cNvSpPr txBox="1"/>
          <p:nvPr/>
        </p:nvSpPr>
        <p:spPr>
          <a:xfrm>
            <a:off x="674197" y="4115100"/>
            <a:ext cx="201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“</a:t>
            </a: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cargo bench</a:t>
            </a: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”</a:t>
            </a:r>
            <a:endParaRPr kumimoji="1"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907A6E-17F9-F449-890E-E658BA56FCF2}"/>
              </a:ext>
            </a:extLst>
          </p:cNvPr>
          <p:cNvSpPr txBox="1"/>
          <p:nvPr/>
        </p:nvSpPr>
        <p:spPr>
          <a:xfrm>
            <a:off x="898586" y="37224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全局混淆模式</a:t>
            </a:r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38F21325-40D5-9A4F-9E1C-2AB0001AFBEC}"/>
              </a:ext>
            </a:extLst>
          </p:cNvPr>
          <p:cNvGraphicFramePr>
            <a:graphicFrameLocks noGrp="1"/>
          </p:cNvGraphicFramePr>
          <p:nvPr/>
        </p:nvGraphicFramePr>
        <p:xfrm>
          <a:off x="505951" y="4588085"/>
          <a:ext cx="2645129" cy="146981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28955">
                  <a:extLst>
                    <a:ext uri="{9D8B030D-6E8A-4147-A177-3AD203B41FA5}">
                      <a16:colId xmlns:a16="http://schemas.microsoft.com/office/drawing/2014/main" val="2835556566"/>
                    </a:ext>
                  </a:extLst>
                </a:gridCol>
                <a:gridCol w="540219">
                  <a:extLst>
                    <a:ext uri="{9D8B030D-6E8A-4147-A177-3AD203B41FA5}">
                      <a16:colId xmlns:a16="http://schemas.microsoft.com/office/drawing/2014/main" val="1856589375"/>
                    </a:ext>
                  </a:extLst>
                </a:gridCol>
                <a:gridCol w="537465">
                  <a:extLst>
                    <a:ext uri="{9D8B030D-6E8A-4147-A177-3AD203B41FA5}">
                      <a16:colId xmlns:a16="http://schemas.microsoft.com/office/drawing/2014/main" val="1884263299"/>
                    </a:ext>
                  </a:extLst>
                </a:gridCol>
                <a:gridCol w="1038490">
                  <a:extLst>
                    <a:ext uri="{9D8B030D-6E8A-4147-A177-3AD203B41FA5}">
                      <a16:colId xmlns:a16="http://schemas.microsoft.com/office/drawing/2014/main" val="2108007407"/>
                    </a:ext>
                  </a:extLst>
                </a:gridCol>
              </a:tblGrid>
              <a:tr h="4903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强度</a:t>
                      </a:r>
                    </a:p>
                  </a:txBody>
                  <a:tcPr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split</a:t>
                      </a:r>
                    </a:p>
                    <a:p>
                      <a:pPr algn="ctr"/>
                      <a:r>
                        <a:rPr lang="en-US" altLang="zh-CN" sz="12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num</a:t>
                      </a:r>
                      <a:endParaRPr lang="zh-CN" altLang="en-US" sz="12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sub</a:t>
                      </a:r>
                    </a:p>
                    <a:p>
                      <a:pPr algn="ctr"/>
                      <a:r>
                        <a:rPr lang="en-US" altLang="zh-CN" sz="12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loop</a:t>
                      </a:r>
                      <a:endParaRPr lang="zh-CN" altLang="en-US" sz="12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0" i="0" dirty="0" err="1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bcf</a:t>
                      </a:r>
                      <a:r>
                        <a:rPr lang="en-US" altLang="zh-CN" sz="105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 loop/</a:t>
                      </a:r>
                    </a:p>
                    <a:p>
                      <a:pPr algn="ctr"/>
                      <a:r>
                        <a:rPr lang="en-US" altLang="zh-CN" sz="1050" b="0" i="0" dirty="0" err="1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bcfprob</a:t>
                      </a:r>
                      <a:endParaRPr lang="zh-CN" altLang="en-US" sz="105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17926"/>
                  </a:ext>
                </a:extLst>
              </a:tr>
              <a:tr h="2946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r>
                        <a:rPr lang="zh-CN" altLang="en-US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级</a:t>
                      </a:r>
                    </a:p>
                  </a:txBody>
                  <a:tcPr anchor="b">
                    <a:solidFill>
                      <a:srgbClr val="EE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</a:t>
                      </a:r>
                      <a:endParaRPr lang="zh-CN" altLang="en-US" sz="1200" b="0" i="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rgbClr val="EE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lang="zh-CN" altLang="en-US" sz="1200" b="0" i="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rgbClr val="EE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1/30</a:t>
                      </a:r>
                      <a:endParaRPr lang="zh-CN" altLang="en-US" sz="1200" b="0" i="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rgbClr val="EE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927371"/>
                  </a:ext>
                </a:extLst>
              </a:tr>
              <a:tr h="2946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</a:t>
                      </a:r>
                      <a:r>
                        <a:rPr lang="zh-CN" altLang="en-US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级</a:t>
                      </a:r>
                    </a:p>
                  </a:txBody>
                  <a:tcPr anchor="b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5</a:t>
                      </a:r>
                      <a:endParaRPr lang="zh-CN" altLang="en-US" sz="1200" b="0" i="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lang="zh-CN" altLang="en-US" sz="1200" b="0" i="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1/50</a:t>
                      </a:r>
                      <a:endParaRPr lang="zh-CN" altLang="en-US" sz="1200" b="0" i="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595686"/>
                  </a:ext>
                </a:extLst>
              </a:tr>
              <a:tr h="3902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</a:t>
                      </a:r>
                      <a:r>
                        <a:rPr lang="zh-CN" altLang="en-US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级</a:t>
                      </a:r>
                    </a:p>
                  </a:txBody>
                  <a:tcPr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10</a:t>
                      </a:r>
                      <a:endParaRPr lang="zh-CN" altLang="en-US" sz="1200" b="0" i="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</a:t>
                      </a:r>
                      <a:endParaRPr lang="zh-CN" altLang="en-US" sz="1200" b="0" i="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2/80</a:t>
                      </a:r>
                      <a:endParaRPr lang="zh-CN" altLang="en-US" sz="1200" b="0" i="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34353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F0B679F8-22D6-7647-B7F4-D56071ECB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0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>
            <a:extLst>
              <a:ext uri="{FF2B5EF4-FFF2-40B4-BE49-F238E27FC236}">
                <a16:creationId xmlns:a16="http://schemas.microsoft.com/office/drawing/2014/main" id="{D77D6164-93FE-A846-8D5A-F71809607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3" t="16814" r="10867" b="16372"/>
          <a:stretch/>
        </p:blipFill>
        <p:spPr bwMode="auto">
          <a:xfrm>
            <a:off x="734828" y="1488421"/>
            <a:ext cx="2426330" cy="136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3A357DE-08F5-4140-B3B5-72CC9629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8" y="2971890"/>
            <a:ext cx="7641124" cy="34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266DFA42-7945-1745-9BBD-5352190A2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662" y="2919845"/>
            <a:ext cx="4345663" cy="265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7419F9-0125-7642-8B04-D09DE451AD0D}"/>
              </a:ext>
            </a:extLst>
          </p:cNvPr>
          <p:cNvSpPr txBox="1"/>
          <p:nvPr/>
        </p:nvSpPr>
        <p:spPr>
          <a:xfrm>
            <a:off x="3557314" y="1448938"/>
            <a:ext cx="78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“__</a:t>
            </a:r>
            <a:r>
              <a:rPr lang="en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rust_probestack</a:t>
            </a:r>
            <a:r>
              <a:rPr lang="en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”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AE809E-DFE5-5647-9C9D-8B6F58F54CDB}"/>
              </a:ext>
            </a:extLst>
          </p:cNvPr>
          <p:cNvSpPr txBox="1"/>
          <p:nvPr/>
        </p:nvSpPr>
        <p:spPr>
          <a:xfrm>
            <a:off x="734828" y="678309"/>
            <a:ext cx="764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兼容性案例</a:t>
            </a:r>
            <a:r>
              <a:rPr kumimoji="1"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1-</a:t>
            </a:r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“</a:t>
            </a:r>
            <a:r>
              <a:rPr kumimoji="1" lang="en-US" altLang="zh-CN" sz="24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rust_probstack</a:t>
            </a:r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”对</a:t>
            </a:r>
            <a:r>
              <a:rPr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BCF</a:t>
            </a:r>
            <a:r>
              <a:rPr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算法的影响</a:t>
            </a:r>
            <a:endParaRPr lang="zh-CN" altLang="en-US" sz="24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97C602-4F4F-5B4A-AD0B-195CDC0D2262}"/>
              </a:ext>
            </a:extLst>
          </p:cNvPr>
          <p:cNvSpPr txBox="1"/>
          <p:nvPr/>
        </p:nvSpPr>
        <p:spPr>
          <a:xfrm>
            <a:off x="3637690" y="1863894"/>
            <a:ext cx="73831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当局部变量所占栈空间大于一页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(4096)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，编译器后端默认会在当前函数的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prologue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内联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“__</a:t>
            </a:r>
            <a:r>
              <a:rPr lang="en" altLang="zh-CN" sz="1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rust_probestack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”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，用于动态检查当前堆栈是否溢出。</a:t>
            </a: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1BA2FC-C082-4F4F-9691-F0955257B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8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507459A-732C-F74F-B231-FCE489D22740}"/>
              </a:ext>
            </a:extLst>
          </p:cNvPr>
          <p:cNvSpPr txBox="1"/>
          <p:nvPr/>
        </p:nvSpPr>
        <p:spPr>
          <a:xfrm>
            <a:off x="6096000" y="888065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问题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2: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StackOverflow</a:t>
            </a:r>
            <a:endParaRPr lang="en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38E6D-76FB-B445-8111-7CE56E686107}"/>
              </a:ext>
            </a:extLst>
          </p:cNvPr>
          <p:cNvSpPr txBox="1"/>
          <p:nvPr/>
        </p:nvSpPr>
        <p:spPr>
          <a:xfrm>
            <a:off x="1179251" y="888065"/>
            <a:ext cx="446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问题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1: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寄存器被复用导致内存非法访问</a:t>
            </a:r>
            <a:endParaRPr lang="zh-CN" altLang="en-US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D82A45-81FE-1F4D-AEF3-02B39E4F5F19}"/>
              </a:ext>
            </a:extLst>
          </p:cNvPr>
          <p:cNvSpPr txBox="1"/>
          <p:nvPr/>
        </p:nvSpPr>
        <p:spPr>
          <a:xfrm>
            <a:off x="1179251" y="49781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修复方案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F4E31-65E6-2C4E-AB20-85438DF654B4}"/>
              </a:ext>
            </a:extLst>
          </p:cNvPr>
          <p:cNvSpPr txBox="1"/>
          <p:nvPr/>
        </p:nvSpPr>
        <p:spPr>
          <a:xfrm>
            <a:off x="1028197" y="5506291"/>
            <a:ext cx="6456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首先提取当前函数中所有分配的局部变量，并断开与原始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basic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block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之间的关系，执行完所有的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BCF/Split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/flat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后，再插回到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entry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block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中，这样确保局部变量始终是在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prologue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域，并且不会被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clone</a:t>
            </a:r>
            <a:r>
              <a:rPr lang="zh-CN" altLang="e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。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94C6CE4-52C0-7B46-A325-4EEDD4D0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12" y="1205895"/>
            <a:ext cx="7885588" cy="430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7B7BA22-BFCD-3542-B778-2ABF427E8E11}"/>
              </a:ext>
            </a:extLst>
          </p:cNvPr>
          <p:cNvSpPr txBox="1"/>
          <p:nvPr/>
        </p:nvSpPr>
        <p:spPr>
          <a:xfrm>
            <a:off x="1270967" y="1351709"/>
            <a:ext cx="4462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BCF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、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flat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和 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Split 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</a:t>
            </a:r>
            <a:r>
              <a:rPr lang="zh-CN" altLang="e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算法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会破坏</a:t>
            </a:r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prologue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局部变量的布局。</a:t>
            </a:r>
            <a:endParaRPr kumimoji="1"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BB61EAF-3D0D-D44B-8936-99D7044FBA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485" b="21867"/>
          <a:stretch/>
        </p:blipFill>
        <p:spPr>
          <a:xfrm>
            <a:off x="368594" y="2177810"/>
            <a:ext cx="2095401" cy="1453740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33DB0708-6D79-4E4B-BB07-52D0ABC2C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7" b="34346"/>
          <a:stretch/>
        </p:blipFill>
        <p:spPr bwMode="auto">
          <a:xfrm>
            <a:off x="2325983" y="2807418"/>
            <a:ext cx="3183802" cy="17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FF8510-41F7-4341-B365-333E627067A8}"/>
              </a:ext>
            </a:extLst>
          </p:cNvPr>
          <p:cNvSpPr txBox="1"/>
          <p:nvPr/>
        </p:nvSpPr>
        <p:spPr>
          <a:xfrm>
            <a:off x="2394983" y="2299843"/>
            <a:ext cx="335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其中</a:t>
            </a:r>
            <a:r>
              <a:rPr kumimoji="1" lang="en-US" altLang="zh-CN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R11</a:t>
            </a:r>
            <a:r>
              <a:rPr kumimoji="1"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寄存器被复用导致内存非法访问</a:t>
            </a:r>
            <a:endParaRPr kumimoji="1" lang="en-US" altLang="zh-CN" sz="1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F7CFAA-D0BC-BC42-9EB4-692EE4317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48582" y="2200656"/>
            <a:ext cx="6894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</a:t>
            </a:r>
            <a:r>
              <a:rPr lang="en-US" altLang="zh-CN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LLVM </a:t>
            </a:r>
          </a:p>
          <a:p>
            <a:r>
              <a:rPr lang="en-US" altLang="zh-CN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Rust</a:t>
            </a:r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代码混淆设计与实现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89711" y="403998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赵 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12D7ED-F73E-9D5E-4D65-69B3D07D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878" y="3429000"/>
            <a:ext cx="2779833" cy="16193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9FF042-68A7-F209-9D2D-1D2D409DD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FCC09F1-3556-994B-BBF8-55A945A22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28" y="1469856"/>
            <a:ext cx="4263285" cy="1892300"/>
          </a:xfrm>
          <a:prstGeom prst="rect">
            <a:avLst/>
          </a:prstGeom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6C98A5B9-55AE-314A-AA5B-A7F5DB95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65" y="3891130"/>
            <a:ext cx="4057650" cy="25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F143E86-9C60-9C40-B61C-D506290F5B31}"/>
              </a:ext>
            </a:extLst>
          </p:cNvPr>
          <p:cNvSpPr txBox="1"/>
          <p:nvPr/>
        </p:nvSpPr>
        <p:spPr>
          <a:xfrm>
            <a:off x="528971" y="3503257"/>
            <a:ext cx="249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Flattening</a:t>
            </a: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之前的</a:t>
            </a: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IR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8BF2F8-BDD9-1B4A-A80B-A6E6EF73DD24}"/>
              </a:ext>
            </a:extLst>
          </p:cNvPr>
          <p:cNvSpPr txBox="1"/>
          <p:nvPr/>
        </p:nvSpPr>
        <p:spPr>
          <a:xfrm>
            <a:off x="5672184" y="1439783"/>
            <a:ext cx="249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Flattening</a:t>
            </a: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之后的</a:t>
            </a: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IR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1274" name="Picture 10">
            <a:extLst>
              <a:ext uri="{FF2B5EF4-FFF2-40B4-BE49-F238E27FC236}">
                <a16:creationId xmlns:a16="http://schemas.microsoft.com/office/drawing/2014/main" id="{9CDB9341-552A-6540-B562-4B3BA44C0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014" y="2327084"/>
            <a:ext cx="6142588" cy="411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FF52FA-ECFC-E749-934E-80067E43AB23}"/>
              </a:ext>
            </a:extLst>
          </p:cNvPr>
          <p:cNvSpPr txBox="1"/>
          <p:nvPr/>
        </p:nvSpPr>
        <p:spPr>
          <a:xfrm>
            <a:off x="851560" y="650089"/>
            <a:ext cx="671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兼容性案例</a:t>
            </a:r>
            <a:r>
              <a:rPr kumimoji="1"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2-Flattening</a:t>
            </a:r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对</a:t>
            </a:r>
            <a:r>
              <a:rPr kumimoji="1"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for</a:t>
            </a:r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循环执行流的影响</a:t>
            </a:r>
            <a:endParaRPr lang="zh-CN" altLang="en-US" sz="24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02C20E-97F8-7B46-89DB-CFD9CD6E3682}"/>
              </a:ext>
            </a:extLst>
          </p:cNvPr>
          <p:cNvSpPr txBox="1"/>
          <p:nvPr/>
        </p:nvSpPr>
        <p:spPr>
          <a:xfrm>
            <a:off x="5961184" y="1896722"/>
            <a:ext cx="592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由于执行了错误的标号，执行流提前结束，计算出了错误的结果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981860-4C07-3541-AC14-EEB9E4B5A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0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A65DE72-0838-E14E-8D58-A8D36EAE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5" y="1529463"/>
            <a:ext cx="5096618" cy="17529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50B9BB-E5E6-B447-A8E4-068936814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12" y="5525296"/>
            <a:ext cx="5981700" cy="6490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3C7F78A-C5EB-2844-A94E-9A14805253BF}"/>
              </a:ext>
            </a:extLst>
          </p:cNvPr>
          <p:cNvSpPr txBox="1"/>
          <p:nvPr/>
        </p:nvSpPr>
        <p:spPr>
          <a:xfrm>
            <a:off x="366012" y="1078877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修正前的源码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CCF07E-9363-CC46-8588-A952178B6136}"/>
              </a:ext>
            </a:extLst>
          </p:cNvPr>
          <p:cNvSpPr txBox="1"/>
          <p:nvPr/>
        </p:nvSpPr>
        <p:spPr>
          <a:xfrm>
            <a:off x="266425" y="502185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修正后的源码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84E9A0-BCC9-7140-A71E-24BC1EBDEFB1}"/>
              </a:ext>
            </a:extLst>
          </p:cNvPr>
          <p:cNvSpPr txBox="1"/>
          <p:nvPr/>
        </p:nvSpPr>
        <p:spPr>
          <a:xfrm>
            <a:off x="266425" y="4022712"/>
            <a:ext cx="5473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函数“</a:t>
            </a:r>
            <a:r>
              <a:rPr lang="en" altLang="zh-CN" sz="1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isConditional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”只考虑有条件的跳转，而无条件的跳转也需要考虑，因此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，只需要判断第一个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basic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block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的最后一条指令是否是</a:t>
            </a:r>
            <a:r>
              <a:rPr kumimoji="1" lang="en-US" altLang="zh-CN" sz="1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br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指令。</a:t>
            </a:r>
            <a:endParaRPr lang="en-US" altLang="zh-CN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FA619B-0821-2B44-BB34-7BA5831D6305}"/>
              </a:ext>
            </a:extLst>
          </p:cNvPr>
          <p:cNvSpPr txBox="1"/>
          <p:nvPr/>
        </p:nvSpPr>
        <p:spPr>
          <a:xfrm>
            <a:off x="366012" y="348523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源码分析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3BCA36-3CF9-FF46-8536-C126900D4239}"/>
              </a:ext>
            </a:extLst>
          </p:cNvPr>
          <p:cNvSpPr txBox="1"/>
          <p:nvPr/>
        </p:nvSpPr>
        <p:spPr>
          <a:xfrm>
            <a:off x="6347712" y="1179634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修正后生成的</a:t>
            </a: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IR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18410-036F-1B48-8005-1AA3BCFCF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46" y="1703593"/>
            <a:ext cx="6914354" cy="386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D18EEC-FF19-B342-8E6D-C9369B73C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27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834A2-B3F4-984E-9711-B073513CC262}"/>
              </a:ext>
            </a:extLst>
          </p:cNvPr>
          <p:cNvSpPr txBox="1"/>
          <p:nvPr/>
        </p:nvSpPr>
        <p:spPr>
          <a:xfrm>
            <a:off x="758020" y="7546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总结与规划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D3112D-FC4C-D64D-AE46-7A84B93EBBCB}"/>
              </a:ext>
            </a:extLst>
          </p:cNvPr>
          <p:cNvSpPr txBox="1"/>
          <p:nvPr/>
        </p:nvSpPr>
        <p:spPr>
          <a:xfrm>
            <a:off x="1060315" y="15856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FD2D7B-8E0A-A74E-B559-48C51578A4C9}"/>
              </a:ext>
            </a:extLst>
          </p:cNvPr>
          <p:cNvSpPr txBox="1"/>
          <p:nvPr/>
        </p:nvSpPr>
        <p:spPr>
          <a:xfrm>
            <a:off x="1060314" y="435520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规划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038E25-FD79-F648-A965-89332B2A3869}"/>
              </a:ext>
            </a:extLst>
          </p:cNvPr>
          <p:cNvSpPr txBox="1"/>
          <p:nvPr/>
        </p:nvSpPr>
        <p:spPr>
          <a:xfrm>
            <a:off x="1280045" y="2019607"/>
            <a:ext cx="4738133" cy="2818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混淆不会破坏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安全特性</a:t>
            </a:r>
            <a:endParaRPr kumimoji="1" lang="en-US" altLang="zh-CN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混淆不是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100%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保护代码，而是使得逆向工程变得困难</a:t>
            </a:r>
            <a:endParaRPr kumimoji="1" lang="en-US" altLang="zh-CN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混淆会增加执行流和指令复杂度，如出现故障，调试会变得困难</a:t>
            </a:r>
            <a:endParaRPr kumimoji="1" lang="en-US" altLang="zh-CN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>
              <a:lnSpc>
                <a:spcPct val="250000"/>
              </a:lnSpc>
            </a:pPr>
            <a:endParaRPr kumimoji="1"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FAAA545-1977-8E48-A19A-F50053443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9" t="27007" r="12424" b="38482"/>
          <a:stretch/>
        </p:blipFill>
        <p:spPr>
          <a:xfrm>
            <a:off x="7102761" y="2239013"/>
            <a:ext cx="2973726" cy="26601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2BCE978-F884-FD4B-B6BE-003860BAA352}"/>
              </a:ext>
            </a:extLst>
          </p:cNvPr>
          <p:cNvSpPr txBox="1"/>
          <p:nvPr/>
        </p:nvSpPr>
        <p:spPr>
          <a:xfrm>
            <a:off x="959357" y="4724532"/>
            <a:ext cx="3044423" cy="1002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开源</a:t>
            </a:r>
            <a:endParaRPr kumimoji="1" lang="en-US" altLang="zh-CN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下一代混淆算法的开发</a:t>
            </a:r>
            <a:endParaRPr kumimoji="1" lang="en-US" altLang="zh-CN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82D2A3-AA83-164D-BAC5-045A70400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439B03-E023-2D4C-92FB-C8C1BE2ACA0D}"/>
              </a:ext>
            </a:extLst>
          </p:cNvPr>
          <p:cNvSpPr txBox="1"/>
          <p:nvPr/>
        </p:nvSpPr>
        <p:spPr>
          <a:xfrm>
            <a:off x="7361499" y="177027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Ding talk: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783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DEF1AE-31BE-A0E2-B637-C67AF8F7D8B1}"/>
              </a:ext>
            </a:extLst>
          </p:cNvPr>
          <p:cNvSpPr txBox="1"/>
          <p:nvPr/>
        </p:nvSpPr>
        <p:spPr>
          <a:xfrm>
            <a:off x="801900" y="1910021"/>
            <a:ext cx="3615263" cy="34591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lnSpc>
                <a:spcPct val="300000"/>
              </a:lnSpc>
              <a:buFont typeface="Wingdings" pitchFamily="2" charset="2"/>
              <a:buChar char="l"/>
            </a:pPr>
            <a:r>
              <a:rPr sz="2000" u="none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为什么要做代码混淆</a:t>
            </a:r>
            <a:r>
              <a:rPr sz="2000" u="none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？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 algn="l">
              <a:lnSpc>
                <a:spcPct val="300000"/>
              </a:lnSpc>
              <a:buFont typeface="Wingdings" pitchFamily="2" charset="2"/>
              <a:buChar char="l"/>
            </a:pPr>
            <a:r>
              <a:rPr sz="2000" u="none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如何做Rust代码混淆</a:t>
            </a:r>
            <a:r>
              <a:rPr sz="2000" u="none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？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 algn="l">
              <a:lnSpc>
                <a:spcPct val="300000"/>
              </a:lnSpc>
              <a:buFont typeface="Wingdings" pitchFamily="2" charset="2"/>
              <a:buChar char="l"/>
            </a:pPr>
            <a:r>
              <a:rPr sz="2000" u="none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案例实践与性能结果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 algn="l">
              <a:lnSpc>
                <a:spcPct val="300000"/>
              </a:lnSpc>
              <a:buFont typeface="Wingdings" pitchFamily="2" charset="2"/>
              <a:buChar char="l"/>
            </a:pPr>
            <a:r>
              <a:rPr sz="2000" u="none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总结与下一步规划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indent="0" algn="l">
              <a:lnSpc>
                <a:spcPct val="300000"/>
              </a:lnSpc>
              <a:buNone/>
            </a:pP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libaba PuHuiTi M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33E13D-9EAB-D392-75A9-D30C68716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Rust (programming language) - Wikipedia">
            <a:extLst>
              <a:ext uri="{FF2B5EF4-FFF2-40B4-BE49-F238E27FC236}">
                <a16:creationId xmlns:a16="http://schemas.microsoft.com/office/drawing/2014/main" id="{504BFCAF-DB29-DE01-B46F-563A06BA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9" y="1664583"/>
            <a:ext cx="1139287" cy="11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11C5E3F-A9F5-E3DE-37A0-6699D900859D}"/>
              </a:ext>
            </a:extLst>
          </p:cNvPr>
          <p:cNvSpPr txBox="1"/>
          <p:nvPr/>
        </p:nvSpPr>
        <p:spPr>
          <a:xfrm>
            <a:off x="730937" y="704731"/>
            <a:ext cx="346168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为什么要做代码混淆？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5A3D630-3B7A-AEF4-9105-DD90AF40EECD}"/>
              </a:ext>
            </a:extLst>
          </p:cNvPr>
          <p:cNvSpPr txBox="1"/>
          <p:nvPr/>
        </p:nvSpPr>
        <p:spPr>
          <a:xfrm>
            <a:off x="1840256" y="1772562"/>
            <a:ext cx="4022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连续第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7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年成为其用户最喜欢的语言，越来越多的开发者都在使用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语言编写代码。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8" name="AutoShape 6" descr="Rust 标志">
            <a:extLst>
              <a:ext uri="{FF2B5EF4-FFF2-40B4-BE49-F238E27FC236}">
                <a16:creationId xmlns:a16="http://schemas.microsoft.com/office/drawing/2014/main" id="{51E899DA-7BA9-4891-B794-16B60989C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03333" y="3052864"/>
            <a:ext cx="1793631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C0A676-32E5-27EA-4B39-166B3522D9ED}"/>
              </a:ext>
            </a:extLst>
          </p:cNvPr>
          <p:cNvSpPr txBox="1"/>
          <p:nvPr/>
        </p:nvSpPr>
        <p:spPr>
          <a:xfrm>
            <a:off x="6329591" y="4108105"/>
            <a:ext cx="5862409" cy="17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利用混淆技术：</a:t>
            </a:r>
            <a:endParaRPr kumimoji="1" lang="en-US" altLang="zh-CN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保护企业知识产权</a:t>
            </a:r>
            <a:endParaRPr kumimoji="1"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增加逆向分析的时间成本，赢得更多对抗时间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0A929A-C168-9E4D-5E92-5AE6031E5507}"/>
              </a:ext>
            </a:extLst>
          </p:cNvPr>
          <p:cNvSpPr txBox="1"/>
          <p:nvPr/>
        </p:nvSpPr>
        <p:spPr>
          <a:xfrm>
            <a:off x="830562" y="3000110"/>
            <a:ext cx="3262432" cy="284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利用反编译工具能够挖掘：</a:t>
            </a:r>
            <a:endParaRPr kumimoji="1" lang="en-US" altLang="zh-CN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敏感字符串</a:t>
            </a:r>
            <a:endParaRPr kumimoji="1"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函数名</a:t>
            </a:r>
            <a:endParaRPr kumimoji="1"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函数调用关系</a:t>
            </a:r>
            <a:endParaRPr kumimoji="1"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控制流</a:t>
            </a:r>
            <a:endParaRPr kumimoji="1"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19B5AB4-E311-76CE-B43A-2881C2193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EA254D4-1617-0EB9-830E-6456D7AE681B}"/>
              </a:ext>
            </a:extLst>
          </p:cNvPr>
          <p:cNvSpPr txBox="1"/>
          <p:nvPr/>
        </p:nvSpPr>
        <p:spPr>
          <a:xfrm>
            <a:off x="6329591" y="1446553"/>
            <a:ext cx="2089033" cy="228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应用场景：</a:t>
            </a:r>
            <a:endParaRPr kumimoji="1" lang="en-US" altLang="zh-CN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加解密算法库</a:t>
            </a:r>
            <a:endParaRPr kumimoji="1"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核心安全组件</a:t>
            </a:r>
            <a:endParaRPr kumimoji="1"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可信执行环境等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898551" y="673497"/>
            <a:ext cx="2574223" cy="51399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</a:t>
            </a:r>
            <a:r>
              <a:rPr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与</a:t>
            </a:r>
            <a:r>
              <a:rPr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</a:t>
            </a:r>
            <a:r>
              <a:rPr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IR</a:t>
            </a:r>
            <a:endParaRPr lang="en" altLang="zh-CN" sz="2400" dirty="0">
              <a:effectLst/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765EBB-C995-E343-948B-ECFC21C3E9D7}"/>
              </a:ext>
            </a:extLst>
          </p:cNvPr>
          <p:cNvSpPr txBox="1"/>
          <p:nvPr/>
        </p:nvSpPr>
        <p:spPr>
          <a:xfrm>
            <a:off x="639350" y="1448722"/>
            <a:ext cx="223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</a:t>
            </a: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编译器架构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230E76-D3CD-6743-B0A4-9DFF100EBDFF}"/>
              </a:ext>
            </a:extLst>
          </p:cNvPr>
          <p:cNvSpPr txBox="1"/>
          <p:nvPr/>
        </p:nvSpPr>
        <p:spPr>
          <a:xfrm>
            <a:off x="4928830" y="1462261"/>
            <a:ext cx="136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</a:t>
            </a: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IR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A3F30E2-4BBD-A543-8A0F-1EF03AC157ED}"/>
              </a:ext>
            </a:extLst>
          </p:cNvPr>
          <p:cNvSpPr txBox="1"/>
          <p:nvPr/>
        </p:nvSpPr>
        <p:spPr>
          <a:xfrm>
            <a:off x="8414735" y="1466258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修改</a:t>
            </a: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IR</a:t>
            </a: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应用场景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C053D25-C5B7-CB45-8DF9-7DCF6A72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95" y="2261795"/>
            <a:ext cx="3837157" cy="231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78F6E4F-1BD8-2D42-8CD2-D08A9C21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2353"/>
            <a:ext cx="4928830" cy="221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24E636A0-E62A-AF43-B1EC-59EAAAAF2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20" y="2748475"/>
            <a:ext cx="3518438" cy="35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CEE5DA-F8D4-4B49-A95F-B4DC03FF14BB}"/>
              </a:ext>
            </a:extLst>
          </p:cNvPr>
          <p:cNvSpPr txBox="1"/>
          <p:nvPr/>
        </p:nvSpPr>
        <p:spPr>
          <a:xfrm>
            <a:off x="639350" y="2079283"/>
            <a:ext cx="2786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Low Level Virtual Machine</a:t>
            </a:r>
            <a:endParaRPr kumimoji="1"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F125F7-F51B-8547-A999-812806F46549}"/>
              </a:ext>
            </a:extLst>
          </p:cNvPr>
          <p:cNvSpPr txBox="1"/>
          <p:nvPr/>
        </p:nvSpPr>
        <p:spPr>
          <a:xfrm>
            <a:off x="4995344" y="1928020"/>
            <a:ext cx="3039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Intermediate Representation</a:t>
            </a:r>
            <a:endParaRPr kumimoji="1"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249F3-6E1E-F242-AE39-C01431831FFA}"/>
              </a:ext>
            </a:extLst>
          </p:cNvPr>
          <p:cNvSpPr txBox="1"/>
          <p:nvPr/>
        </p:nvSpPr>
        <p:spPr>
          <a:xfrm>
            <a:off x="4995344" y="235795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低级表达式语言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A9181A-F75E-034E-B395-6E29B8604E8B}"/>
              </a:ext>
            </a:extLst>
          </p:cNvPr>
          <p:cNvSpPr txBox="1"/>
          <p:nvPr/>
        </p:nvSpPr>
        <p:spPr>
          <a:xfrm>
            <a:off x="8378358" y="5053188"/>
            <a:ext cx="383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Optimizer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=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Obfuscator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=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</a:t>
            </a:r>
            <a:r>
              <a:rPr kumimoji="1"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kumimoji="1"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Pass</a:t>
            </a:r>
            <a:endParaRPr kumimoji="1"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4276D3-091D-424B-B11C-DFA17F75F5DE}"/>
              </a:ext>
            </a:extLst>
          </p:cNvPr>
          <p:cNvSpPr txBox="1"/>
          <p:nvPr/>
        </p:nvSpPr>
        <p:spPr>
          <a:xfrm>
            <a:off x="612831" y="2596378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一系列模块化的编译器组件和工具链</a:t>
            </a:r>
            <a:endParaRPr kumimoji="1"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D454E6-A884-114C-BEE1-CD5ABD1C1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8452B47C-0F1C-7642-8AFD-F06B4903F049}"/>
              </a:ext>
            </a:extLst>
          </p:cNvPr>
          <p:cNvSpPr txBox="1"/>
          <p:nvPr/>
        </p:nvSpPr>
        <p:spPr>
          <a:xfrm>
            <a:off x="787730" y="736701"/>
            <a:ext cx="29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Rustc</a:t>
            </a:r>
            <a:r>
              <a:rPr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编译源码过程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5BC0EE-A7F2-B449-8733-E6BA0286638F}"/>
              </a:ext>
            </a:extLst>
          </p:cNvPr>
          <p:cNvSpPr txBox="1"/>
          <p:nvPr/>
        </p:nvSpPr>
        <p:spPr>
          <a:xfrm>
            <a:off x="647053" y="1310053"/>
            <a:ext cx="10132316" cy="11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cargo</a:t>
            </a:r>
            <a:r>
              <a:rPr lang="zh-CN" altLang="e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是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crates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管理程序</a:t>
            </a:r>
            <a:endParaRPr lang="en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rustc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是编译</a:t>
            </a:r>
            <a:r>
              <a:rPr lang="en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源码的核心程序，并且使用</a:t>
            </a:r>
            <a:r>
              <a:rPr lang="en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</a:t>
            </a:r>
            <a:r>
              <a:rPr lang="zh-CN" altLang="e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或者</a:t>
            </a:r>
            <a:r>
              <a:rPr lang="en-US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Cranelift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作为编译工具链的核心组件</a:t>
            </a:r>
            <a:endParaRPr lang="en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ADEAA9-9772-7146-BB83-6E73A11A3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4129"/>
            <a:ext cx="12192000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ED5AA4-6E96-D24B-A7ED-51C88DD93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4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831159" y="704115"/>
            <a:ext cx="5871197" cy="481633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</a:t>
            </a:r>
            <a:r>
              <a:rPr lang="en-US" altLang="zh-CN" sz="2400" u="none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ptimizer in </a:t>
            </a:r>
            <a:r>
              <a:rPr sz="2400" u="none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Rustc</a:t>
            </a:r>
            <a:r>
              <a:rPr sz="2400" u="none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4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</a:t>
            </a:r>
            <a:r>
              <a:rPr sz="2400" u="none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odegen</a:t>
            </a:r>
            <a:r>
              <a:rPr sz="2400" u="none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</a:t>
            </a:r>
            <a:r>
              <a:rPr sz="2400" u="none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ackend</a:t>
            </a:r>
            <a:endParaRPr lang="zh-CN" altLang="en-US" sz="2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B9F9F2C-CFEE-6F41-A569-322A366B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748"/>
            <a:ext cx="12192000" cy="54156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05DF01-A2DF-6E4F-A961-2D43E89A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 userDrawn="1"/>
        </p:nvSpPr>
        <p:spPr>
          <a:xfrm>
            <a:off x="787295" y="683434"/>
            <a:ext cx="6274986" cy="38174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Obfuscator in </a:t>
            </a:r>
            <a:r>
              <a:rPr lang="en-US" altLang="zh-CN" sz="24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Rustc</a:t>
            </a:r>
            <a:r>
              <a:rPr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4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+mn-ea"/>
              </a:rPr>
              <a:t>C</a:t>
            </a:r>
            <a:r>
              <a:rPr sz="24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+mn-ea"/>
              </a:rPr>
              <a:t>odegen</a:t>
            </a:r>
            <a:r>
              <a:rPr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+mn-ea"/>
              </a:rPr>
              <a:t> </a:t>
            </a:r>
            <a:r>
              <a:rPr 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+mn-ea"/>
              </a:rPr>
              <a:t>B</a:t>
            </a:r>
            <a:r>
              <a:rPr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+mn-ea"/>
              </a:rPr>
              <a:t>ackend</a:t>
            </a:r>
            <a:endParaRPr lang="zh-CN" altLang="en-US" sz="2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1803FFC-251B-904E-BCA0-469186D4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66" y="1414847"/>
            <a:ext cx="2215112" cy="507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57AE183-3D4E-8940-A794-1E58A9BFC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35" y="1286845"/>
            <a:ext cx="8863071" cy="557115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5B8934F-DEB4-D447-901D-8BA1E0BBAACA}"/>
              </a:ext>
            </a:extLst>
          </p:cNvPr>
          <p:cNvSpPr txBox="1"/>
          <p:nvPr/>
        </p:nvSpPr>
        <p:spPr>
          <a:xfrm>
            <a:off x="9162348" y="1230181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LTO</a:t>
            </a:r>
            <a:r>
              <a:rPr kumimoji="1"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对混淆器的影响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31A0BD-02F7-8A42-9CE6-5B87029C5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877885" y="697661"/>
            <a:ext cx="434491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关于</a:t>
            </a:r>
            <a:r>
              <a:rPr lang="zh-CN" altLang="en-US" sz="2400" dirty="0">
                <a:solidFill>
                  <a:srgbClr val="00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“</a:t>
            </a:r>
            <a:r>
              <a:rPr lang="en-US" sz="2400" u="none" dirty="0">
                <a:solidFill>
                  <a:srgbClr val="00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obfuscator-</a:t>
            </a:r>
            <a:r>
              <a:rPr lang="en-US" sz="2400" u="none" dirty="0" err="1">
                <a:solidFill>
                  <a:srgbClr val="00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</a:t>
            </a:r>
            <a:r>
              <a:rPr lang="en-US" sz="2400" u="none" dirty="0">
                <a:solidFill>
                  <a:srgbClr val="00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”</a:t>
            </a:r>
            <a:endParaRPr lang="zh-CN" altLang="en-US" sz="2400" dirty="0">
              <a:solidFill>
                <a:srgbClr val="00000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5" name="图片 4" descr="upload_586804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13" y="4642954"/>
            <a:ext cx="10011799" cy="1458554"/>
          </a:xfrm>
          <a:prstGeom prst="rect">
            <a:avLst/>
          </a:prstGeom>
        </p:spPr>
      </p:pic>
      <p:pic>
        <p:nvPicPr>
          <p:cNvPr id="6" name="图片 5" descr="upload_2317988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786" y="3622606"/>
            <a:ext cx="3513087" cy="62329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1473230" y="3286474"/>
            <a:ext cx="3154224" cy="44385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不支持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LLVM12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、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13</a:t>
            </a:r>
            <a:endParaRPr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19929" y="1558224"/>
            <a:ext cx="10170955" cy="64217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基于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的开源代码混淆器（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5"/>
              </a:rPr>
              <a:t>https://</a:t>
            </a:r>
            <a:r>
              <a:rPr lang="en-US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5"/>
              </a:rPr>
              <a:t>github.com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5"/>
              </a:rPr>
              <a:t>/obfuscator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5"/>
              </a:rPr>
              <a:t>-</a:t>
            </a:r>
            <a:r>
              <a:rPr lang="en-US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hlinkClick r:id="rId5"/>
              </a:rPr>
              <a:t>llvm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），提供虚假控制流、指令替换、控制流平坦化等</a:t>
            </a:r>
            <a:r>
              <a:rPr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LLVM Pass</a:t>
            </a: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。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29372" y="2338222"/>
            <a:ext cx="30988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zh-CN" altLang="en-US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需要解决的问题：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463786" y="4189203"/>
            <a:ext cx="309880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不兼容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Rust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代码混淆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473229" y="2791523"/>
            <a:ext cx="3585153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不支持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new pass manager</a:t>
            </a:r>
            <a:endParaRPr lang="zh-CN" altLang="en-US" sz="1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F7BBBF-B79F-B64E-89BA-536821366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2839" y="5833641"/>
            <a:ext cx="2973726" cy="17322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1239</Words>
  <Application>Microsoft Macintosh PowerPoint</Application>
  <PresentationFormat>宽屏</PresentationFormat>
  <Paragraphs>215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等线</vt:lpstr>
      <vt:lpstr>等线 Light</vt:lpstr>
      <vt:lpstr>Microsoft YaHei</vt:lpstr>
      <vt:lpstr>Alibaba PuHuiTi M</vt:lpstr>
      <vt:lpstr>Alibaba PuHuiTi R</vt:lpstr>
      <vt:lpstr>Proxima Nova Lt</vt:lpstr>
      <vt:lpstr>Proxima Nova Rg</vt:lpstr>
      <vt:lpstr>Arial</vt:lpstr>
      <vt:lpstr>Calibri</vt:lpstr>
      <vt:lpstr>Wingdings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贝贝</dc:creator>
  <cp:lastModifiedBy>Microsoft Office User</cp:lastModifiedBy>
  <cp:revision>33</cp:revision>
  <dcterms:created xsi:type="dcterms:W3CDTF">2022-07-14T03:45:04Z</dcterms:created>
  <dcterms:modified xsi:type="dcterms:W3CDTF">2022-07-16T10:55:12Z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125DD38C89B8050E2691CF62E9BF75D3</vt:lpwstr>
  </property>
  <property fmtid="{D5CDD505-2E9C-101B-9397-08002B2CF9AE}" pid="3" name="KSOProductBuildVer">
    <vt:lpwstr>2052-4.3.0.7280</vt:lpwstr>
  </property>
</Properties>
</file>